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41" r:id="rId2"/>
    <p:sldId id="440" r:id="rId3"/>
    <p:sldId id="442" r:id="rId4"/>
    <p:sldId id="450" r:id="rId5"/>
    <p:sldId id="448" r:id="rId6"/>
    <p:sldId id="449" r:id="rId7"/>
    <p:sldId id="443" r:id="rId8"/>
    <p:sldId id="444" r:id="rId9"/>
    <p:sldId id="425" r:id="rId10"/>
    <p:sldId id="445" r:id="rId11"/>
    <p:sldId id="446" r:id="rId12"/>
    <p:sldId id="394" r:id="rId13"/>
  </p:sldIdLst>
  <p:sldSz cx="13003213" cy="7315200"/>
  <p:notesSz cx="6797675" cy="9928225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646041" indent="-18889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1296844" indent="-38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946059" indent="-5746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2596862" indent="-76826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5746" algn="l" defTabSz="457149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2895" algn="l" defTabSz="457149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044" algn="l" defTabSz="457149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193" algn="l" defTabSz="457149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04D"/>
    <a:srgbClr val="063724"/>
    <a:srgbClr val="024731"/>
    <a:srgbClr val="404040"/>
    <a:srgbClr val="E6E6E6"/>
    <a:srgbClr val="F5F5F5"/>
    <a:srgbClr val="B50E20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sfarg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ddels stil 2 - uthevingsfarg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324" y="102"/>
      </p:cViewPr>
      <p:guideLst>
        <p:guide orient="horz" pos="2304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Geneva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DB30AD-288D-8440-A78A-3F899DCDBFBC}" type="datetimeFigureOut">
              <a:rPr lang="nb-NO"/>
              <a:pPr>
                <a:defRPr/>
              </a:pPr>
              <a:t>18.02.2016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Geneva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A21BAFB-E06E-6340-8A1D-E8B20B90E8E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91334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Geneva" pitchFamily="-106" charset="-128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8FD03C-8353-D644-8923-64BAE18AA4AA}" type="datetimeFigureOut">
              <a:rPr lang="nb-NO"/>
              <a:pPr>
                <a:defRPr/>
              </a:pPr>
              <a:t>18.02.2016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b-NO" noProof="0"/>
              <a:t>Klikk for å redigere tekststiler i malen</a:t>
            </a:r>
          </a:p>
          <a:p>
            <a:pPr lvl="1"/>
            <a:r>
              <a:rPr lang="nb-NO" noProof="0"/>
              <a:t>Andre nivå</a:t>
            </a:r>
          </a:p>
          <a:p>
            <a:pPr lvl="2"/>
            <a:r>
              <a:rPr lang="nb-NO" noProof="0"/>
              <a:t>Tredje nivå</a:t>
            </a:r>
          </a:p>
          <a:p>
            <a:pPr lvl="3"/>
            <a:r>
              <a:rPr lang="nb-NO" noProof="0"/>
              <a:t>Fjerde nivå</a:t>
            </a:r>
          </a:p>
          <a:p>
            <a:pPr lvl="4"/>
            <a:r>
              <a:rPr lang="nb-NO" noProof="0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Geneva" pitchFamily="-106" charset="-128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F56FB6-158D-A04C-B362-01610E4D3187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3254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646041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1296844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946059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2596862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3249434" algn="l" defTabSz="129977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99324" algn="l" defTabSz="129977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49207" algn="l" defTabSz="129977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99094" algn="l" defTabSz="129977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Plassholder for lysbil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8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defTabSz="762000" eaLnBrk="1" hangingPunct="1">
              <a:spcBef>
                <a:spcPct val="0"/>
              </a:spcBef>
              <a:buClr>
                <a:srgbClr val="C3D437"/>
              </a:buClr>
              <a:buSzPct val="125000"/>
              <a:tabLst>
                <a:tab pos="190500" algn="l"/>
              </a:tabLst>
            </a:pPr>
            <a:endParaRPr lang="nb-NO">
              <a:latin typeface="Calibri" charset="0"/>
              <a:ea typeface="MS PGothic" charset="0"/>
            </a:endParaRPr>
          </a:p>
        </p:txBody>
      </p:sp>
      <p:sp>
        <p:nvSpPr>
          <p:cNvPr id="14339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5791C83E-2DAF-284E-8228-4C297120B555}" type="slidenum">
              <a:rPr lang="nb-NO" sz="1200"/>
              <a:pPr eaLnBrk="1" hangingPunct="1"/>
              <a:t>1</a:t>
            </a:fld>
            <a:endParaRPr lang="nb-NO" sz="1200"/>
          </a:p>
        </p:txBody>
      </p:sp>
    </p:spTree>
    <p:extLst>
      <p:ext uri="{BB962C8B-B14F-4D97-AF65-F5344CB8AC3E}">
        <p14:creationId xmlns:p14="http://schemas.microsoft.com/office/powerpoint/2010/main" val="180837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ssholder for lysbil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458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defTabSz="762000" eaLnBrk="1" hangingPunct="1">
              <a:spcBef>
                <a:spcPct val="0"/>
              </a:spcBef>
              <a:buClr>
                <a:srgbClr val="C3D437"/>
              </a:buClr>
              <a:buSzPct val="125000"/>
              <a:tabLst>
                <a:tab pos="190500" algn="l"/>
              </a:tabLst>
            </a:pPr>
            <a:endParaRPr lang="nb-NO">
              <a:latin typeface="Calibri" charset="0"/>
              <a:ea typeface="MS PGothic" charset="0"/>
            </a:endParaRPr>
          </a:p>
        </p:txBody>
      </p:sp>
      <p:sp>
        <p:nvSpPr>
          <p:cNvPr id="19459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244A8FB-456A-5C49-8BEB-01DAF37CFD43}" type="slidenum">
              <a:rPr lang="nb-NO" sz="1200"/>
              <a:pPr eaLnBrk="1" hangingPunct="1"/>
              <a:t>2</a:t>
            </a:fld>
            <a:endParaRPr lang="nb-NO" sz="1200"/>
          </a:p>
        </p:txBody>
      </p:sp>
    </p:spTree>
    <p:extLst>
      <p:ext uri="{BB962C8B-B14F-4D97-AF65-F5344CB8AC3E}">
        <p14:creationId xmlns:p14="http://schemas.microsoft.com/office/powerpoint/2010/main" val="3541503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s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7" descr="nordicedgeexpo_RGB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8800" y="5503864"/>
            <a:ext cx="1944689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lassholder for bilde 6"/>
          <p:cNvSpPr>
            <a:spLocks noGrp="1"/>
          </p:cNvSpPr>
          <p:nvPr>
            <p:ph type="pic" sz="quarter" idx="10"/>
          </p:nvPr>
        </p:nvSpPr>
        <p:spPr>
          <a:xfrm>
            <a:off x="0" y="5"/>
            <a:ext cx="13003213" cy="4886960"/>
          </a:xfrm>
        </p:spPr>
        <p:txBody>
          <a:bodyPr/>
          <a:lstStyle>
            <a:lvl1pPr algn="ctr">
              <a:defRPr sz="1700"/>
            </a:lvl1pPr>
          </a:lstStyle>
          <a:p>
            <a:pPr lvl="0"/>
            <a:endParaRPr lang="nb-NO" noProof="0" dirty="0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72067" y="5193771"/>
            <a:ext cx="9932054" cy="844894"/>
          </a:xfrm>
        </p:spPr>
        <p:txBody>
          <a:bodyPr anchor="b">
            <a:normAutofit/>
          </a:bodyPr>
          <a:lstStyle>
            <a:lvl1pPr algn="l">
              <a:defRPr sz="3400" b="1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971750" y="6086908"/>
            <a:ext cx="9932691" cy="307777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2000" b="0" cap="none">
                <a:solidFill>
                  <a:schemeClr val="tx1"/>
                </a:solidFill>
              </a:defRPr>
            </a:lvl1pPr>
            <a:lvl2pPr marL="649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99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4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99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49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9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49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990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58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lde - fullskj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ilde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003213" cy="7315200"/>
          </a:xfrm>
        </p:spPr>
        <p:txBody>
          <a:bodyPr/>
          <a:lstStyle>
            <a:lvl1pPr marL="0" indent="0" algn="ctr">
              <a:spcBef>
                <a:spcPts val="853"/>
              </a:spcBef>
              <a:buNone/>
              <a:defRPr sz="1700"/>
            </a:lvl1pPr>
          </a:lstStyle>
          <a:p>
            <a:pPr lvl="0"/>
            <a:r>
              <a:rPr lang="nb-NO" noProof="0" smtClean="0"/>
              <a:t>Dra bildet til plassholderen eller klikk ikonet for å legge til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329079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4990" indent="-254990">
              <a:defRPr/>
            </a:lvl1pPr>
            <a:lvl2pPr marL="512236" indent="-261760">
              <a:defRPr/>
            </a:lvl2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0F304-B406-B84D-A67D-FF1049A8D0FE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767552" y="1612800"/>
            <a:ext cx="5631313" cy="4656290"/>
          </a:xfrm>
        </p:spPr>
        <p:txBody>
          <a:bodyPr/>
          <a:lstStyle>
            <a:lvl1pPr marL="254990" indent="-254990">
              <a:defRPr/>
            </a:lvl1pPr>
            <a:lvl2pPr marL="614066" indent="-307033">
              <a:defRPr/>
            </a:lvl2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6604005" y="1612800"/>
            <a:ext cx="5631313" cy="4656290"/>
          </a:xfrm>
        </p:spPr>
        <p:txBody>
          <a:bodyPr/>
          <a:lstStyle>
            <a:lvl1pPr marL="254990" indent="-254990">
              <a:defRPr/>
            </a:lvl1pPr>
            <a:lvl2pPr marL="614066" indent="-307033">
              <a:defRPr/>
            </a:lvl2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3BFE-09BD-594D-91CE-FD24E700EA2E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7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ilde 3"/>
          <p:cNvSpPr>
            <a:spLocks noGrp="1"/>
          </p:cNvSpPr>
          <p:nvPr>
            <p:ph type="pic" sz="quarter" idx="15"/>
          </p:nvPr>
        </p:nvSpPr>
        <p:spPr>
          <a:xfrm>
            <a:off x="767908" y="576000"/>
            <a:ext cx="5733700" cy="569309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dirty="0" smtClean="0"/>
              <a:t>Dra bildet til plassholderen eller klikk ikonet for å legge til</a:t>
            </a:r>
            <a:endParaRPr lang="nb-NO" noProof="0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9964" y="576000"/>
            <a:ext cx="5382167" cy="960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6859964" y="1612800"/>
            <a:ext cx="5375981" cy="4656290"/>
          </a:xfrm>
        </p:spPr>
        <p:txBody>
          <a:bodyPr/>
          <a:lstStyle>
            <a:lvl1pPr marL="254990" indent="-254990">
              <a:defRPr/>
            </a:lvl1pPr>
            <a:lvl2pPr marL="614066" indent="-307033">
              <a:defRPr/>
            </a:lvl2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5C085-A7A3-AF4D-A2FA-0FC27C921EF9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6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e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ilde 3"/>
          <p:cNvSpPr>
            <a:spLocks noGrp="1"/>
          </p:cNvSpPr>
          <p:nvPr>
            <p:ph type="pic" sz="quarter" idx="15"/>
          </p:nvPr>
        </p:nvSpPr>
        <p:spPr>
          <a:xfrm>
            <a:off x="767908" y="576000"/>
            <a:ext cx="5733700" cy="284928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smtClean="0"/>
              <a:t>Dra bildet til plassholderen eller klikk ikonet for å legge til</a:t>
            </a:r>
            <a:endParaRPr lang="nb-NO" noProof="0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9964" y="576000"/>
            <a:ext cx="5382167" cy="960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6859964" y="1612800"/>
            <a:ext cx="5375981" cy="4656290"/>
          </a:xfrm>
        </p:spPr>
        <p:txBody>
          <a:bodyPr/>
          <a:lstStyle>
            <a:lvl1pPr marL="254990" indent="-254990">
              <a:defRPr/>
            </a:lvl1pPr>
            <a:lvl2pPr marL="614066" indent="-307033">
              <a:defRPr/>
            </a:lvl2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6" name="Plassholder for bilde 5"/>
          <p:cNvSpPr>
            <a:spLocks noGrp="1"/>
          </p:cNvSpPr>
          <p:nvPr>
            <p:ph type="pic" sz="quarter" idx="16"/>
          </p:nvPr>
        </p:nvSpPr>
        <p:spPr>
          <a:xfrm>
            <a:off x="767269" y="3423600"/>
            <a:ext cx="5734337" cy="284928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smtClean="0"/>
              <a:t>Dra bildet til plassholderen eller klikk ikonet for å legge til</a:t>
            </a:r>
            <a:endParaRPr lang="nb-NO" noProof="0"/>
          </a:p>
        </p:txBody>
      </p:sp>
      <p:sp>
        <p:nvSpPr>
          <p:cNvPr id="7" name="Plassholder for dato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99173-8040-AA4A-889F-C4994F12496F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8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lde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ilde 3"/>
          <p:cNvSpPr>
            <a:spLocks noGrp="1"/>
          </p:cNvSpPr>
          <p:nvPr>
            <p:ph type="pic" sz="quarter" idx="15"/>
          </p:nvPr>
        </p:nvSpPr>
        <p:spPr>
          <a:xfrm>
            <a:off x="767908" y="576000"/>
            <a:ext cx="5733697" cy="2849280"/>
          </a:xfrm>
          <a:ln>
            <a:noFill/>
          </a:ln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dirty="0" smtClean="0"/>
              <a:t>Dra bildet til plassholderen eller klikk ikonet for å legge til</a:t>
            </a:r>
            <a:endParaRPr lang="nb-NO" noProof="0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9964" y="576000"/>
            <a:ext cx="5382167" cy="960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6859964" y="1612800"/>
            <a:ext cx="5375981" cy="4656290"/>
          </a:xfrm>
        </p:spPr>
        <p:txBody>
          <a:bodyPr/>
          <a:lstStyle>
            <a:lvl1pPr marL="254990" indent="-254990">
              <a:defRPr/>
            </a:lvl1pPr>
            <a:lvl2pPr marL="614066" indent="-307033">
              <a:defRPr/>
            </a:lvl2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en-US" dirty="0"/>
          </a:p>
        </p:txBody>
      </p:sp>
      <p:sp>
        <p:nvSpPr>
          <p:cNvPr id="6" name="Plassholder for bilde 5"/>
          <p:cNvSpPr>
            <a:spLocks noGrp="1"/>
          </p:cNvSpPr>
          <p:nvPr>
            <p:ph type="pic" sz="quarter" idx="16"/>
          </p:nvPr>
        </p:nvSpPr>
        <p:spPr>
          <a:xfrm>
            <a:off x="767551" y="3423600"/>
            <a:ext cx="2869199" cy="2849280"/>
          </a:xfrm>
          <a:ln>
            <a:noFill/>
          </a:ln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dirty="0" smtClean="0"/>
              <a:t>Dra bildet til plassholderen eller klikk ikonet for å legge til</a:t>
            </a:r>
            <a:endParaRPr lang="nb-NO" noProof="0" dirty="0"/>
          </a:p>
        </p:txBody>
      </p:sp>
      <p:sp>
        <p:nvSpPr>
          <p:cNvPr id="7" name="Plassholder for bilde 6"/>
          <p:cNvSpPr>
            <a:spLocks noGrp="1"/>
          </p:cNvSpPr>
          <p:nvPr>
            <p:ph type="pic" sz="quarter" idx="17"/>
          </p:nvPr>
        </p:nvSpPr>
        <p:spPr>
          <a:xfrm>
            <a:off x="3632406" y="3423600"/>
            <a:ext cx="2869199" cy="2849280"/>
          </a:xfrm>
          <a:ln>
            <a:noFill/>
          </a:ln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r>
              <a:rPr lang="nb-NO" noProof="0" dirty="0" smtClean="0"/>
              <a:t>Dra bildet til plassholderen eller klikk ikonet for å legge til</a:t>
            </a:r>
            <a:endParaRPr lang="nb-NO" noProof="0" dirty="0"/>
          </a:p>
        </p:txBody>
      </p:sp>
      <p:sp>
        <p:nvSpPr>
          <p:cNvPr id="8" name="Plassholder for dato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CA2C1-1237-1D47-AF4A-A6622A1FF592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2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lde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ilde 5"/>
          <p:cNvSpPr>
            <a:spLocks noGrp="1"/>
          </p:cNvSpPr>
          <p:nvPr>
            <p:ph type="pic" sz="quarter" idx="16"/>
          </p:nvPr>
        </p:nvSpPr>
        <p:spPr>
          <a:xfrm>
            <a:off x="4333551" y="0"/>
            <a:ext cx="4336111" cy="731520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endParaRPr lang="nb-NO" noProof="0" dirty="0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7"/>
          </p:nvPr>
        </p:nvSpPr>
        <p:spPr>
          <a:xfrm>
            <a:off x="8667102" y="0"/>
            <a:ext cx="4336111" cy="731520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endParaRPr lang="nb-NO" noProof="0"/>
          </a:p>
        </p:txBody>
      </p:sp>
      <p:sp>
        <p:nvSpPr>
          <p:cNvPr id="11" name="Plassholder for bilde 10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4336111" cy="7315200"/>
          </a:xfrm>
        </p:spPr>
        <p:txBody>
          <a:bodyPr/>
          <a:lstStyle>
            <a:lvl1pPr marL="0" indent="0" algn="ctr">
              <a:buNone/>
              <a:defRPr sz="1700"/>
            </a:lvl1pPr>
          </a:lstStyle>
          <a:p>
            <a:pPr lvl="0"/>
            <a:endParaRPr lang="nb-NO" noProof="0"/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9D338-1C81-7B46-8C4D-030B56DE2B5C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1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423EE-A02F-3943-840B-685522B09A03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70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3F118-72E2-EB46-976C-4597B1BFB003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8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ssholder for tittel 1"/>
          <p:cNvSpPr>
            <a:spLocks noGrp="1"/>
          </p:cNvSpPr>
          <p:nvPr>
            <p:ph type="title"/>
          </p:nvPr>
        </p:nvSpPr>
        <p:spPr bwMode="auto">
          <a:xfrm>
            <a:off x="766763" y="576264"/>
            <a:ext cx="11469687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1027" name="Plassholder for tekst 2"/>
          <p:cNvSpPr>
            <a:spLocks noGrp="1"/>
          </p:cNvSpPr>
          <p:nvPr>
            <p:ph type="body" idx="1"/>
          </p:nvPr>
        </p:nvSpPr>
        <p:spPr bwMode="auto">
          <a:xfrm>
            <a:off x="768350" y="1612901"/>
            <a:ext cx="114681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766764" y="6729414"/>
            <a:ext cx="2511425" cy="390525"/>
          </a:xfrm>
          <a:prstGeom prst="rect">
            <a:avLst/>
          </a:prstGeom>
        </p:spPr>
        <p:txBody>
          <a:bodyPr vert="horz" wrap="square" lIns="0" tIns="64990" rIns="129978" bIns="6499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9F0A8543-B8D4-5640-B923-FE5CBA124820}" type="datetime3">
              <a:rPr lang="nb-NO"/>
              <a:pPr>
                <a:defRPr/>
              </a:pPr>
              <a:t>2016.02.18</a:t>
            </a:fld>
            <a:endParaRPr lang="en-US"/>
          </a:p>
        </p:txBody>
      </p:sp>
      <p:cxnSp>
        <p:nvCxnSpPr>
          <p:cNvPr id="5" name="Rett linje 4"/>
          <p:cNvCxnSpPr/>
          <p:nvPr userDrawn="1"/>
        </p:nvCxnSpPr>
        <p:spPr>
          <a:xfrm flipH="1">
            <a:off x="0" y="6738939"/>
            <a:ext cx="11044239" cy="1905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tt linje 6"/>
          <p:cNvCxnSpPr/>
          <p:nvPr userDrawn="1"/>
        </p:nvCxnSpPr>
        <p:spPr>
          <a:xfrm flipH="1">
            <a:off x="12384089" y="6738938"/>
            <a:ext cx="619124" cy="0"/>
          </a:xfrm>
          <a:prstGeom prst="line">
            <a:avLst/>
          </a:prstGeom>
          <a:ln w="12700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Bilde 8" descr="nordicedgeexpo_RGB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100" y="6224588"/>
            <a:ext cx="1282701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3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MS PGothic" pitchFamily="34" charset="-128"/>
          <a:cs typeface="Geneva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06" charset="0"/>
          <a:ea typeface="MS PGothic" pitchFamily="34" charset="-128"/>
          <a:cs typeface="Geneva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06" charset="0"/>
          <a:ea typeface="MS PGothic" pitchFamily="34" charset="-128"/>
          <a:cs typeface="Geneva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06" charset="0"/>
          <a:ea typeface="MS PGothic" pitchFamily="34" charset="-128"/>
          <a:cs typeface="Geneva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106" charset="0"/>
          <a:ea typeface="MS PGothic" pitchFamily="34" charset="-128"/>
          <a:cs typeface="Geneva" pitchFamily="-106" charset="-128"/>
        </a:defRPr>
      </a:lvl5pPr>
      <a:lvl6pPr marL="649887" algn="l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024731"/>
          </a:solidFill>
          <a:latin typeface="Arial" pitchFamily="-106" charset="0"/>
          <a:ea typeface="Geneva" pitchFamily="-106" charset="-128"/>
          <a:cs typeface="Geneva" pitchFamily="-106" charset="-128"/>
        </a:defRPr>
      </a:lvl6pPr>
      <a:lvl7pPr marL="1299774" algn="l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024731"/>
          </a:solidFill>
          <a:latin typeface="Arial" pitchFamily="-106" charset="0"/>
          <a:ea typeface="Geneva" pitchFamily="-106" charset="-128"/>
          <a:cs typeface="Geneva" pitchFamily="-106" charset="-128"/>
        </a:defRPr>
      </a:lvl7pPr>
      <a:lvl8pPr marL="1949661" algn="l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024731"/>
          </a:solidFill>
          <a:latin typeface="Arial" pitchFamily="-106" charset="0"/>
          <a:ea typeface="Geneva" pitchFamily="-106" charset="-128"/>
          <a:cs typeface="Geneva" pitchFamily="-106" charset="-128"/>
        </a:defRPr>
      </a:lvl8pPr>
      <a:lvl9pPr marL="2599547" algn="l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024731"/>
          </a:solidFill>
          <a:latin typeface="Arial" pitchFamily="-106" charset="0"/>
          <a:ea typeface="Geneva" pitchFamily="-106" charset="-128"/>
          <a:cs typeface="Geneva" pitchFamily="-106" charset="-128"/>
        </a:defRPr>
      </a:lvl9pPr>
    </p:titleStyle>
    <p:bodyStyle>
      <a:lvl1pPr marL="250797" indent="-250797" algn="l" rtl="0" eaLnBrk="0" fontAlgn="base" hangingPunct="0">
        <a:spcBef>
          <a:spcPts val="599"/>
        </a:spcBef>
        <a:spcAft>
          <a:spcPts val="900"/>
        </a:spcAft>
        <a:buClr>
          <a:schemeClr val="tx1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MS PGothic" pitchFamily="34" charset="-128"/>
          <a:cs typeface="Geneva" pitchFamily="-106" charset="-128"/>
        </a:defRPr>
      </a:lvl1pPr>
      <a:lvl2pPr marL="609532" indent="-303179" algn="l" rtl="0" eaLnBrk="0" fontAlgn="base" hangingPunct="0">
        <a:spcBef>
          <a:spcPts val="425"/>
        </a:spcBef>
        <a:spcAft>
          <a:spcPct val="0"/>
        </a:spcAft>
        <a:buClr>
          <a:schemeClr val="tx1"/>
        </a:buClr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Geneva" pitchFamily="-106" charset="-128"/>
          <a:cs typeface="Geneva"/>
        </a:defRPr>
      </a:lvl2pPr>
      <a:lvl3pPr marL="866678" indent="-252385" algn="l" rtl="0" eaLnBrk="0" fontAlgn="base" hangingPunct="0">
        <a:spcBef>
          <a:spcPts val="425"/>
        </a:spcBef>
        <a:spcAft>
          <a:spcPct val="0"/>
        </a:spcAft>
        <a:buClr>
          <a:schemeClr val="tx1"/>
        </a:buClr>
        <a:buFont typeface="Arial" charset="0"/>
        <a:buChar char="•"/>
        <a:defRPr sz="1700" kern="1200">
          <a:solidFill>
            <a:schemeClr val="tx1"/>
          </a:solidFill>
          <a:latin typeface="Arial" pitchFamily="34" charset="0"/>
          <a:ea typeface="Geneva" pitchFamily="-106" charset="-128"/>
          <a:cs typeface="Geneva"/>
        </a:defRPr>
      </a:lvl3pPr>
      <a:lvl4pPr marL="1276208" indent="-303179" algn="l" rtl="0" eaLnBrk="0" fontAlgn="base" hangingPunct="0">
        <a:spcBef>
          <a:spcPts val="425"/>
        </a:spcBef>
        <a:spcAft>
          <a:spcPct val="0"/>
        </a:spcAft>
        <a:buClr>
          <a:schemeClr val="tx1"/>
        </a:buClr>
        <a:buFont typeface="Arial" charset="0"/>
        <a:buChar char="–"/>
        <a:defRPr sz="1400" kern="1200">
          <a:solidFill>
            <a:schemeClr val="tx1"/>
          </a:solidFill>
          <a:latin typeface="Arial" pitchFamily="34" charset="0"/>
          <a:ea typeface="Geneva" pitchFamily="-106" charset="-128"/>
          <a:cs typeface="Geneva"/>
        </a:defRPr>
      </a:lvl4pPr>
      <a:lvl5pPr marL="1582562" indent="-303179" algn="l" rtl="0" eaLnBrk="0" fontAlgn="base" hangingPunct="0">
        <a:spcBef>
          <a:spcPts val="425"/>
        </a:spcBef>
        <a:spcAft>
          <a:spcPct val="0"/>
        </a:spcAft>
        <a:buClr>
          <a:schemeClr val="tx1"/>
        </a:buClr>
        <a:buFont typeface="Arial" charset="0"/>
        <a:buChar char="»"/>
        <a:defRPr sz="1400" kern="1200">
          <a:solidFill>
            <a:schemeClr val="tx1"/>
          </a:solidFill>
          <a:latin typeface="Arial" pitchFamily="34" charset="0"/>
          <a:ea typeface="Geneva" pitchFamily="-106" charset="-128"/>
          <a:cs typeface="Geneva"/>
        </a:defRPr>
      </a:lvl5pPr>
      <a:lvl6pPr marL="3574377" indent="-324942" algn="l" defTabSz="12997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4265" indent="-324942" algn="l" defTabSz="12997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4151" indent="-324942" algn="l" defTabSz="12997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4037" indent="-324942" algn="l" defTabSz="1299774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9887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99774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49661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9547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49434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99324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49207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99094" algn="l" defTabSz="129977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emf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png"/><Relationship Id="rId18" Type="http://schemas.openxmlformats.org/officeDocument/2006/relationships/image" Target="../media/image47.emf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1.emf"/><Relationship Id="rId17" Type="http://schemas.openxmlformats.org/officeDocument/2006/relationships/image" Target="../media/image46.emf"/><Relationship Id="rId2" Type="http://schemas.openxmlformats.org/officeDocument/2006/relationships/image" Target="../media/image31.emf"/><Relationship Id="rId16" Type="http://schemas.openxmlformats.org/officeDocument/2006/relationships/image" Target="../media/image45.emf"/><Relationship Id="rId20" Type="http://schemas.openxmlformats.org/officeDocument/2006/relationships/image" Target="../media/image49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48.jpe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tel 1"/>
          <p:cNvSpPr>
            <a:spLocks noGrp="1"/>
          </p:cNvSpPr>
          <p:nvPr>
            <p:ph type="ctrTitle"/>
          </p:nvPr>
        </p:nvSpPr>
        <p:spPr>
          <a:xfrm>
            <a:off x="971550" y="5194300"/>
            <a:ext cx="9932989" cy="844550"/>
          </a:xfrm>
        </p:spPr>
        <p:txBody>
          <a:bodyPr/>
          <a:lstStyle/>
          <a:p>
            <a:pPr eaLnBrk="1" hangingPunct="1"/>
            <a:r>
              <a:rPr lang="nb-NO" dirty="0">
                <a:latin typeface="Arial" charset="0"/>
                <a:ea typeface="MS PGothic" charset="0"/>
                <a:cs typeface="Geneva" charset="0"/>
              </a:rPr>
              <a:t>Smarter </a:t>
            </a:r>
            <a:r>
              <a:rPr lang="nb-NO" dirty="0" err="1">
                <a:latin typeface="Arial" charset="0"/>
                <a:ea typeface="MS PGothic" charset="0"/>
                <a:cs typeface="Geneva" charset="0"/>
              </a:rPr>
              <a:t>Cities</a:t>
            </a:r>
            <a:r>
              <a:rPr lang="nb-NO" dirty="0">
                <a:latin typeface="Arial" charset="0"/>
                <a:ea typeface="MS PGothic" charset="0"/>
                <a:cs typeface="Geneva" charset="0"/>
              </a:rPr>
              <a:t> </a:t>
            </a:r>
            <a:r>
              <a:rPr lang="nb-NO" dirty="0" smtClean="0">
                <a:latin typeface="Arial" charset="0"/>
                <a:ea typeface="MS PGothic" charset="0"/>
                <a:cs typeface="Geneva" charset="0"/>
              </a:rPr>
              <a:t>&amp; </a:t>
            </a:r>
            <a:r>
              <a:rPr lang="nb-NO" dirty="0" err="1" smtClean="0">
                <a:latin typeface="Arial" charset="0"/>
                <a:ea typeface="MS PGothic" charset="0"/>
                <a:cs typeface="Geneva" charset="0"/>
              </a:rPr>
              <a:t>Communities</a:t>
            </a:r>
            <a:endParaRPr lang="nb-NO" dirty="0">
              <a:latin typeface="Arial" charset="0"/>
              <a:ea typeface="MS PGothic" charset="0"/>
              <a:cs typeface="Geneva" charset="0"/>
            </a:endParaRPr>
          </a:p>
        </p:txBody>
      </p:sp>
      <p:pic>
        <p:nvPicPr>
          <p:cNvPr id="13314" name="Plassholder for bilde 4" descr="Nordic_Edge_DSC_3697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7" b="16597"/>
          <a:stretch>
            <a:fillRect/>
          </a:stretch>
        </p:blipFill>
        <p:spPr>
          <a:xfrm>
            <a:off x="0" y="0"/>
            <a:ext cx="13003213" cy="4886325"/>
          </a:xfrm>
        </p:spPr>
      </p:pic>
      <p:sp>
        <p:nvSpPr>
          <p:cNvPr id="13315" name="Undertittel 3"/>
          <p:cNvSpPr>
            <a:spLocks noGrp="1"/>
          </p:cNvSpPr>
          <p:nvPr>
            <p:ph type="subTitle" idx="1"/>
          </p:nvPr>
        </p:nvSpPr>
        <p:spPr>
          <a:xfrm>
            <a:off x="971550" y="6230939"/>
            <a:ext cx="9932989" cy="307777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nb-NO" dirty="0">
                <a:latin typeface="Arial" charset="0"/>
                <a:ea typeface="MS PGothic" charset="0"/>
                <a:cs typeface="Geneva" charset="0"/>
              </a:rPr>
              <a:t>An </a:t>
            </a:r>
            <a:r>
              <a:rPr lang="nb-NO" dirty="0" err="1">
                <a:latin typeface="Arial" charset="0"/>
                <a:ea typeface="MS PGothic" charset="0"/>
                <a:cs typeface="Geneva" charset="0"/>
              </a:rPr>
              <a:t>introduction</a:t>
            </a:r>
            <a:r>
              <a:rPr lang="nb-NO" dirty="0">
                <a:latin typeface="Arial" charset="0"/>
                <a:ea typeface="MS PGothic" charset="0"/>
                <a:cs typeface="Geneva" charset="0"/>
              </a:rPr>
              <a:t> to Nordic Edge </a:t>
            </a:r>
            <a:r>
              <a:rPr lang="nb-NO" dirty="0" err="1" smtClean="0">
                <a:latin typeface="Arial" charset="0"/>
                <a:ea typeface="MS PGothic" charset="0"/>
                <a:cs typeface="Geneva" charset="0"/>
              </a:rPr>
              <a:t>Expo</a:t>
            </a:r>
            <a:endParaRPr lang="nb-NO" dirty="0">
              <a:latin typeface="Arial" charset="0"/>
              <a:ea typeface="MS PGothic" charset="0"/>
              <a:cs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2541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The organisers behind Nordic Edge Expo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</p:txBody>
      </p:sp>
      <p:pic>
        <p:nvPicPr>
          <p:cNvPr id="19458" name="Bilde 6" descr="logo1_b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6" y="2273300"/>
            <a:ext cx="1898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Bilde 7" descr="logo2_bi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3" y="2217738"/>
            <a:ext cx="21336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Bilde 8" descr="logo3_bi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25" y="3551238"/>
            <a:ext cx="21336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Bild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4" y="2225675"/>
            <a:ext cx="21336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Bilde 10" descr="logo5_b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6" y="3613150"/>
            <a:ext cx="1917699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Bilde 11" descr="logo6_bi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6" y="3640139"/>
            <a:ext cx="19653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Bild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64" y="2238375"/>
            <a:ext cx="1898650" cy="9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Bilde 13" descr="Logo-SRE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872" y="4953744"/>
            <a:ext cx="2084386" cy="48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Bilde 14" descr="logo_1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359" y="4737720"/>
            <a:ext cx="20161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Bilde 15" descr="logo_11_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225" y="3563940"/>
            <a:ext cx="7889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Bilde 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647" y="4737721"/>
            <a:ext cx="13303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Bilde 13" descr="IRIS_logo_CMYK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151" y="4881737"/>
            <a:ext cx="1596641" cy="5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71051"/>
      </p:ext>
    </p:extLst>
  </p:cSld>
  <p:clrMapOvr>
    <a:masterClrMapping/>
  </p:clrMapOvr>
  <p:transition spd="med" advClick="0" advTm="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tel 5"/>
          <p:cNvSpPr>
            <a:spLocks noGrp="1"/>
          </p:cNvSpPr>
          <p:nvPr>
            <p:ph type="title"/>
          </p:nvPr>
        </p:nvSpPr>
        <p:spPr>
          <a:xfrm>
            <a:off x="766763" y="129209"/>
            <a:ext cx="11469687" cy="960437"/>
          </a:xfrm>
        </p:spPr>
        <p:txBody>
          <a:bodyPr/>
          <a:lstStyle/>
          <a:p>
            <a:pPr algn="ctr" eaLnBrk="1" hangingPunct="1"/>
            <a:r>
              <a:rPr lang="nb-NO" dirty="0" smtClean="0">
                <a:latin typeface="Arial" charset="0"/>
                <a:ea typeface="MS PGothic" charset="0"/>
                <a:cs typeface="Geneva" charset="0"/>
              </a:rPr>
              <a:t>Our supporters and partners</a:t>
            </a:r>
            <a:endParaRPr lang="nb-NO" dirty="0">
              <a:latin typeface="Arial" charset="0"/>
              <a:ea typeface="MS PGothic" charset="0"/>
              <a:cs typeface="Geneva" charset="0"/>
            </a:endParaRPr>
          </a:p>
        </p:txBody>
      </p:sp>
      <p:pic>
        <p:nvPicPr>
          <p:cNvPr id="4" name="Bilde 3" descr="ArrowWormBlack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079" y="1353345"/>
            <a:ext cx="2088232" cy="449485"/>
          </a:xfrm>
          <a:prstGeom prst="rect">
            <a:avLst/>
          </a:prstGeom>
        </p:spPr>
      </p:pic>
      <p:pic>
        <p:nvPicPr>
          <p:cNvPr id="5" name="Bilde 4" descr="DN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02" y="2289448"/>
            <a:ext cx="1557217" cy="991964"/>
          </a:xfrm>
          <a:prstGeom prst="rect">
            <a:avLst/>
          </a:prstGeom>
        </p:spPr>
      </p:pic>
      <p:pic>
        <p:nvPicPr>
          <p:cNvPr id="6" name="Bilde 5" descr="F5I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791" y="4665712"/>
            <a:ext cx="1887984" cy="943993"/>
          </a:xfrm>
          <a:prstGeom prst="rect">
            <a:avLst/>
          </a:prstGeom>
        </p:spPr>
      </p:pic>
      <p:pic>
        <p:nvPicPr>
          <p:cNvPr id="7" name="Bilde 6" descr="FNP Logo (2011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487" y="2505472"/>
            <a:ext cx="2265986" cy="648073"/>
          </a:xfrm>
          <a:prstGeom prst="rect">
            <a:avLst/>
          </a:prstGeom>
        </p:spPr>
      </p:pic>
      <p:pic>
        <p:nvPicPr>
          <p:cNvPr id="8" name="Bilde 7" descr="Future Home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038" y="4881736"/>
            <a:ext cx="2219972" cy="425748"/>
          </a:xfrm>
          <a:prstGeom prst="rect">
            <a:avLst/>
          </a:prstGeom>
        </p:spPr>
      </p:pic>
      <p:pic>
        <p:nvPicPr>
          <p:cNvPr id="10" name="Bilde 9" descr="IKT Norge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733" y="3873624"/>
            <a:ext cx="2586409" cy="387962"/>
          </a:xfrm>
          <a:prstGeom prst="rect">
            <a:avLst/>
          </a:prstGeom>
        </p:spPr>
      </p:pic>
      <p:pic>
        <p:nvPicPr>
          <p:cNvPr id="11" name="Bilde 10" descr="Innovasjon Norge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102" y="3441577"/>
            <a:ext cx="1656183" cy="1112183"/>
          </a:xfrm>
          <a:prstGeom prst="rect">
            <a:avLst/>
          </a:prstGeom>
        </p:spPr>
      </p:pic>
      <p:pic>
        <p:nvPicPr>
          <p:cNvPr id="12" name="Bilde 11" descr="K_Logo_RGB_Ligg_o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74" y="4881736"/>
            <a:ext cx="1893094" cy="524986"/>
          </a:xfrm>
          <a:prstGeom prst="rect">
            <a:avLst/>
          </a:prstGeom>
        </p:spPr>
      </p:pic>
      <p:pic>
        <p:nvPicPr>
          <p:cNvPr id="13" name="Bilde 12" descr="Knowit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534" y="4953744"/>
            <a:ext cx="1725724" cy="399074"/>
          </a:xfrm>
          <a:prstGeom prst="rect">
            <a:avLst/>
          </a:prstGeom>
        </p:spPr>
      </p:pic>
      <p:pic>
        <p:nvPicPr>
          <p:cNvPr id="14" name="Bilde 13" descr="Kommunenes Sentralforbund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518" y="3585591"/>
            <a:ext cx="1627009" cy="1088617"/>
          </a:xfrm>
          <a:prstGeom prst="rect">
            <a:avLst/>
          </a:prstGeom>
        </p:spPr>
      </p:pic>
      <p:pic>
        <p:nvPicPr>
          <p:cNvPr id="15" name="Bilde 14" descr="MSFT_logo_rgb_C-Gray_D.pdf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446" y="1065312"/>
            <a:ext cx="3096345" cy="1138814"/>
          </a:xfrm>
          <a:prstGeom prst="rect">
            <a:avLst/>
          </a:prstGeom>
        </p:spPr>
      </p:pic>
      <p:pic>
        <p:nvPicPr>
          <p:cNvPr id="16" name="Bilde 15" descr="Norwegian Smart Cluste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887" y="2361456"/>
            <a:ext cx="2080985" cy="904777"/>
          </a:xfrm>
          <a:prstGeom prst="rect">
            <a:avLst/>
          </a:prstGeom>
        </p:spPr>
      </p:pic>
      <p:pic>
        <p:nvPicPr>
          <p:cNvPr id="17" name="Bilde 16" descr="rfk-vapen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28" y="5601817"/>
            <a:ext cx="1187303" cy="1008112"/>
          </a:xfrm>
          <a:prstGeom prst="rect">
            <a:avLst/>
          </a:prstGeom>
        </p:spPr>
      </p:pic>
      <p:pic>
        <p:nvPicPr>
          <p:cNvPr id="18" name="Bilde 17" descr="rgb_SB1_SRBank_verti_pos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862" y="1353345"/>
            <a:ext cx="2325142" cy="667186"/>
          </a:xfrm>
          <a:prstGeom prst="rect">
            <a:avLst/>
          </a:prstGeom>
        </p:spPr>
      </p:pic>
      <p:pic>
        <p:nvPicPr>
          <p:cNvPr id="19" name="Bilde 18" descr="sandnes-kommune-logo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070" y="5817840"/>
            <a:ext cx="1112608" cy="714722"/>
          </a:xfrm>
          <a:prstGeom prst="rect">
            <a:avLst/>
          </a:prstGeom>
        </p:spPr>
      </p:pic>
      <p:pic>
        <p:nvPicPr>
          <p:cNvPr id="21" name="Bilde 20" descr="stavanger_kommune_liggende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731" y="5889848"/>
            <a:ext cx="2149171" cy="573113"/>
          </a:xfrm>
          <a:prstGeom prst="rect">
            <a:avLst/>
          </a:prstGeom>
        </p:spPr>
      </p:pic>
      <p:pic>
        <p:nvPicPr>
          <p:cNvPr id="22" name="Bilde 21" descr="Westcontrol logo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262" y="4953746"/>
            <a:ext cx="1532831" cy="356221"/>
          </a:xfrm>
          <a:prstGeom prst="rect">
            <a:avLst/>
          </a:prstGeom>
        </p:spPr>
      </p:pic>
      <p:pic>
        <p:nvPicPr>
          <p:cNvPr id="24" name="Bilde 23" descr="Sola kommune logo stor kopi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276" y="5745832"/>
            <a:ext cx="650586" cy="752602"/>
          </a:xfrm>
          <a:prstGeom prst="rect">
            <a:avLst/>
          </a:prstGeom>
        </p:spPr>
      </p:pic>
      <p:pic>
        <p:nvPicPr>
          <p:cNvPr id="25" name="Bilde 24" descr="gjesdalkommune_logo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934" y="5817840"/>
            <a:ext cx="1173808" cy="57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556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lassholder for bilde 2" descr="lysefjorden3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kstSylinder 3"/>
          <p:cNvSpPr txBox="1">
            <a:spLocks noChangeArrowheads="1"/>
          </p:cNvSpPr>
          <p:nvPr/>
        </p:nvSpPr>
        <p:spPr bwMode="auto">
          <a:xfrm>
            <a:off x="3490668" y="2838451"/>
            <a:ext cx="6021877" cy="154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9993" tIns="64997" rIns="129993" bIns="649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nb-NO" sz="4600" b="1">
                <a:solidFill>
                  <a:schemeClr val="bg1"/>
                </a:solidFill>
                <a:cs typeface="Geneva" charset="0"/>
              </a:rPr>
              <a:t>WELCOME </a:t>
            </a:r>
          </a:p>
          <a:p>
            <a:pPr algn="ctr" eaLnBrk="1" hangingPunct="1"/>
            <a:r>
              <a:rPr lang="nb-NO" sz="4600" b="1">
                <a:solidFill>
                  <a:schemeClr val="bg1"/>
                </a:solidFill>
                <a:cs typeface="Geneva" charset="0"/>
              </a:rPr>
              <a:t>6.-7. OCTOBER 2016</a:t>
            </a:r>
          </a:p>
        </p:txBody>
      </p:sp>
      <p:pic>
        <p:nvPicPr>
          <p:cNvPr id="35843" name="Bilde 2" descr="nordicedgeexpo_negativ_RGB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850" y="5021263"/>
            <a:ext cx="2178050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lassholder for bilde 8" descr="frontpage1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8" b="14548"/>
          <a:stretch>
            <a:fillRect/>
          </a:stretch>
        </p:blipFill>
        <p:spPr>
          <a:xfrm>
            <a:off x="0" y="0"/>
            <a:ext cx="13003213" cy="4886325"/>
          </a:xfrm>
        </p:spPr>
      </p:pic>
      <p:sp>
        <p:nvSpPr>
          <p:cNvPr id="18434" name="TekstSylinder 9"/>
          <p:cNvSpPr txBox="1">
            <a:spLocks noChangeArrowheads="1"/>
          </p:cNvSpPr>
          <p:nvPr/>
        </p:nvSpPr>
        <p:spPr bwMode="auto">
          <a:xfrm>
            <a:off x="2541588" y="744538"/>
            <a:ext cx="7920037" cy="1040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6089" tIns="58044" rIns="116089" bIns="580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nb-NO" sz="6000" dirty="0">
                <a:latin typeface="Arial Black" charset="0"/>
                <a:cs typeface="Arial Black" charset="0"/>
              </a:rPr>
              <a:t>OUR VISION</a:t>
            </a:r>
          </a:p>
        </p:txBody>
      </p:sp>
      <p:sp>
        <p:nvSpPr>
          <p:cNvPr id="7" name="TekstSylinder 6"/>
          <p:cNvSpPr txBox="1">
            <a:spLocks noChangeArrowheads="1"/>
          </p:cNvSpPr>
          <p:nvPr/>
        </p:nvSpPr>
        <p:spPr bwMode="auto">
          <a:xfrm>
            <a:off x="669355" y="5241776"/>
            <a:ext cx="9432651" cy="188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2800" dirty="0"/>
              <a:t>Nordic Edge Expo will be one of Europe's most </a:t>
            </a:r>
          </a:p>
          <a:p>
            <a:pPr eaLnBrk="1" hangingPunct="1"/>
            <a:r>
              <a:rPr lang="en-GB" sz="2800" dirty="0"/>
              <a:t>Important meeting places for all who see the potential </a:t>
            </a:r>
          </a:p>
          <a:p>
            <a:pPr eaLnBrk="1" hangingPunct="1"/>
            <a:r>
              <a:rPr lang="en-GB" sz="2800" dirty="0"/>
              <a:t>for technological solutions that will make cities, </a:t>
            </a:r>
          </a:p>
          <a:p>
            <a:pPr eaLnBrk="1" hangingPunct="1"/>
            <a:r>
              <a:rPr lang="en-GB" sz="2800" dirty="0"/>
              <a:t>communities, industries and homes smarter. </a:t>
            </a:r>
            <a:endParaRPr lang="en-GB" sz="2500" dirty="0">
              <a:cs typeface="Geneva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lassholder for bilde 6" descr="Nordic_Edge_DSC_3537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  <p:sp>
        <p:nvSpPr>
          <p:cNvPr id="6" name="TekstSylinder 5"/>
          <p:cNvSpPr txBox="1">
            <a:spLocks noChangeArrowheads="1"/>
          </p:cNvSpPr>
          <p:nvPr/>
        </p:nvSpPr>
        <p:spPr bwMode="auto">
          <a:xfrm>
            <a:off x="6500813" y="3992563"/>
            <a:ext cx="9345087" cy="163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2500" dirty="0">
                <a:solidFill>
                  <a:schemeClr val="bg1"/>
                </a:solidFill>
                <a:cs typeface="Geneva" charset="0"/>
              </a:rPr>
              <a:t>Nordic Edge Expo will be a key</a:t>
            </a:r>
          </a:p>
          <a:p>
            <a:pPr eaLnBrk="1" hangingPunct="1"/>
            <a:r>
              <a:rPr lang="en-GB" sz="2500" dirty="0">
                <a:solidFill>
                  <a:schemeClr val="bg1"/>
                </a:solidFill>
                <a:cs typeface="Geneva" charset="0"/>
              </a:rPr>
              <a:t>catalyst in building a new smart </a:t>
            </a:r>
          </a:p>
          <a:p>
            <a:pPr eaLnBrk="1" hangingPunct="1"/>
            <a:r>
              <a:rPr lang="en-GB" sz="2500" dirty="0">
                <a:solidFill>
                  <a:schemeClr val="bg1"/>
                </a:solidFill>
                <a:cs typeface="Geneva" charset="0"/>
              </a:rPr>
              <a:t>technology-based business </a:t>
            </a:r>
            <a:r>
              <a:rPr lang="en-GB" sz="2500" dirty="0" smtClean="0">
                <a:solidFill>
                  <a:schemeClr val="bg1"/>
                </a:solidFill>
                <a:cs typeface="Geneva" charset="0"/>
              </a:rPr>
              <a:t>cluster </a:t>
            </a:r>
            <a:r>
              <a:rPr lang="en-GB" sz="2500" dirty="0">
                <a:solidFill>
                  <a:schemeClr val="bg1"/>
                </a:solidFill>
                <a:cs typeface="Geneva" charset="0"/>
              </a:rPr>
              <a:t>based on the innovative spirit</a:t>
            </a:r>
          </a:p>
          <a:p>
            <a:pPr eaLnBrk="1" hangingPunct="1"/>
            <a:r>
              <a:rPr lang="en-GB" sz="2500" dirty="0">
                <a:solidFill>
                  <a:schemeClr val="bg1"/>
                </a:solidFill>
                <a:cs typeface="Geneva" charset="0"/>
              </a:rPr>
              <a:t>of the Nordic countries</a:t>
            </a:r>
          </a:p>
        </p:txBody>
      </p:sp>
      <p:sp>
        <p:nvSpPr>
          <p:cNvPr id="2" name="TekstSylinder 1"/>
          <p:cNvSpPr txBox="1">
            <a:spLocks noChangeArrowheads="1"/>
          </p:cNvSpPr>
          <p:nvPr/>
        </p:nvSpPr>
        <p:spPr bwMode="auto">
          <a:xfrm>
            <a:off x="6500814" y="3081339"/>
            <a:ext cx="5237624" cy="72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nb-NO" sz="4100">
                <a:solidFill>
                  <a:schemeClr val="bg1"/>
                </a:solidFill>
                <a:latin typeface="Arial Black" charset="0"/>
                <a:cs typeface="Geneva" charset="0"/>
              </a:rPr>
              <a:t>BRAND PURPOSE</a:t>
            </a:r>
          </a:p>
        </p:txBody>
      </p:sp>
      <p:pic>
        <p:nvPicPr>
          <p:cNvPr id="16388" name="Bilde 4" descr="logo_Nordic_Edge_cmyk_2016_ne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214" y="6372226"/>
            <a:ext cx="10175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Rett linje 7"/>
          <p:cNvCxnSpPr/>
          <p:nvPr/>
        </p:nvCxnSpPr>
        <p:spPr>
          <a:xfrm flipH="1">
            <a:off x="0" y="6738939"/>
            <a:ext cx="11044239" cy="1905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tt linje 8"/>
          <p:cNvCxnSpPr/>
          <p:nvPr/>
        </p:nvCxnSpPr>
        <p:spPr>
          <a:xfrm flipH="1">
            <a:off x="12384089" y="6738938"/>
            <a:ext cx="61912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236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tel 4"/>
          <p:cNvSpPr txBox="1">
            <a:spLocks/>
          </p:cNvSpPr>
          <p:nvPr/>
        </p:nvSpPr>
        <p:spPr bwMode="auto">
          <a:xfrm>
            <a:off x="6357939" y="704851"/>
            <a:ext cx="5383212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nb-NO" sz="3200" b="1" dirty="0" err="1">
                <a:cs typeface="Geneva" charset="0"/>
              </a:rPr>
              <a:t>Why</a:t>
            </a:r>
            <a:r>
              <a:rPr lang="nb-NO" sz="3200" b="1" dirty="0">
                <a:cs typeface="Geneva" charset="0"/>
              </a:rPr>
              <a:t> Stavanger?</a:t>
            </a:r>
          </a:p>
        </p:txBody>
      </p:sp>
      <p:sp>
        <p:nvSpPr>
          <p:cNvPr id="4" name="Plassholder for innhold 5"/>
          <p:cNvSpPr txBox="1">
            <a:spLocks/>
          </p:cNvSpPr>
          <p:nvPr/>
        </p:nvSpPr>
        <p:spPr bwMode="auto">
          <a:xfrm>
            <a:off x="6213476" y="1497013"/>
            <a:ext cx="6624638" cy="465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/>
          <a:lstStyle>
            <a:lvl1pPr marL="254000" indent="-2540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 smtClean="0">
                <a:cs typeface="Geneva" charset="0"/>
              </a:rPr>
              <a:t>Competence transition: Building on the technology leadership in oil &amp; gas – moving into ‘the smart field’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 smtClean="0">
                <a:cs typeface="Geneva" charset="0"/>
              </a:rPr>
              <a:t>One of Europe</a:t>
            </a:r>
            <a:r>
              <a:rPr lang="nb-NO" sz="2000" dirty="0" smtClean="0">
                <a:cs typeface="Geneva" charset="0"/>
              </a:rPr>
              <a:t>’</a:t>
            </a:r>
            <a:r>
              <a:rPr lang="en-GB" altLang="ja-JP" sz="2000" dirty="0" smtClean="0">
                <a:cs typeface="Geneva" charset="0"/>
              </a:rPr>
              <a:t>s best </a:t>
            </a:r>
            <a:r>
              <a:rPr lang="en-GB" altLang="ja-JP" sz="2000" dirty="0" err="1" smtClean="0">
                <a:cs typeface="Geneva" charset="0"/>
              </a:rPr>
              <a:t>fiber</a:t>
            </a:r>
            <a:r>
              <a:rPr lang="en-GB" altLang="ja-JP" sz="2000" dirty="0" smtClean="0">
                <a:cs typeface="Geneva" charset="0"/>
              </a:rPr>
              <a:t> broadband networks, </a:t>
            </a:r>
            <a:br>
              <a:rPr lang="en-GB" altLang="ja-JP" sz="2000" dirty="0" smtClean="0">
                <a:cs typeface="Geneva" charset="0"/>
              </a:rPr>
            </a:br>
            <a:r>
              <a:rPr lang="en-GB" altLang="ja-JP" sz="2000" dirty="0" smtClean="0">
                <a:cs typeface="Geneva" charset="0"/>
              </a:rPr>
              <a:t>1 gigabyte/s to all customers in 2016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 smtClean="0">
                <a:cs typeface="Geneva" charset="0"/>
              </a:rPr>
              <a:t>Norwegian </a:t>
            </a:r>
            <a:r>
              <a:rPr lang="en-GB" sz="2000" dirty="0">
                <a:cs typeface="Geneva" charset="0"/>
              </a:rPr>
              <a:t>Smart Care Cluster, a welfare technology cluster with 60 partners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 err="1">
                <a:cs typeface="Geneva" charset="0"/>
              </a:rPr>
              <a:t>Triangulum</a:t>
            </a:r>
            <a:r>
              <a:rPr lang="en-GB" sz="2000" dirty="0">
                <a:cs typeface="Geneva" charset="0"/>
              </a:rPr>
              <a:t>, a €25 million Horizon 2020 project to demonstrate cutting-edge smart city technologies 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>
                <a:cs typeface="Geneva" charset="0"/>
              </a:rPr>
              <a:t>A developing smart city cluster with members like Lyse, Future Home, </a:t>
            </a:r>
            <a:r>
              <a:rPr lang="en-GB" sz="2000" dirty="0" err="1">
                <a:cs typeface="Geneva" charset="0"/>
              </a:rPr>
              <a:t>Zaptec</a:t>
            </a:r>
            <a:r>
              <a:rPr lang="en-GB" sz="2000" dirty="0">
                <a:cs typeface="Geneva" charset="0"/>
              </a:rPr>
              <a:t>, </a:t>
            </a:r>
            <a:r>
              <a:rPr lang="en-GB" sz="2000" dirty="0" err="1">
                <a:cs typeface="Geneva" charset="0"/>
              </a:rPr>
              <a:t>Westcontrol</a:t>
            </a:r>
            <a:r>
              <a:rPr lang="en-GB" sz="2000" dirty="0">
                <a:cs typeface="Geneva" charset="0"/>
              </a:rPr>
              <a:t> and Nordic Smart Buildings and several municipalities 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sz="2000" dirty="0">
                <a:cs typeface="Geneva" charset="0"/>
              </a:rPr>
              <a:t>Political backing; City Council Smart Strategy</a:t>
            </a: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endParaRPr lang="en-GB" sz="2000" dirty="0">
              <a:cs typeface="Geneva" charset="0"/>
            </a:endParaRPr>
          </a:p>
          <a:p>
            <a:pPr eaLnBrk="1" hangingPunct="1">
              <a:spcBef>
                <a:spcPts val="599"/>
              </a:spcBef>
              <a:spcAft>
                <a:spcPts val="900"/>
              </a:spcAft>
              <a:buClr>
                <a:schemeClr val="tx1"/>
              </a:buClr>
              <a:buFont typeface="Arial" charset="0"/>
              <a:buChar char="•"/>
            </a:pPr>
            <a:endParaRPr lang="en-GB" sz="2000" dirty="0">
              <a:cs typeface="Geneva" charset="0"/>
            </a:endParaRPr>
          </a:p>
        </p:txBody>
      </p:sp>
      <p:pic>
        <p:nvPicPr>
          <p:cNvPr id="18435" name="Bild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3513139"/>
            <a:ext cx="5759451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Bild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633413"/>
            <a:ext cx="5759451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952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lassholder for bilde 7" descr="Nordic_Edge_DSC_4319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  <p:sp>
        <p:nvSpPr>
          <p:cNvPr id="21506" name="TekstSylinder 8"/>
          <p:cNvSpPr txBox="1">
            <a:spLocks noChangeArrowheads="1"/>
          </p:cNvSpPr>
          <p:nvPr/>
        </p:nvSpPr>
        <p:spPr bwMode="auto">
          <a:xfrm>
            <a:off x="8374063" y="2362201"/>
            <a:ext cx="184646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endParaRPr lang="nb-NO" sz="1800">
              <a:cs typeface="Geneva" charset="0"/>
            </a:endParaRPr>
          </a:p>
        </p:txBody>
      </p:sp>
      <p:sp>
        <p:nvSpPr>
          <p:cNvPr id="10" name="TekstSylinder 9"/>
          <p:cNvSpPr txBox="1">
            <a:spLocks noChangeArrowheads="1"/>
          </p:cNvSpPr>
          <p:nvPr/>
        </p:nvSpPr>
        <p:spPr bwMode="auto">
          <a:xfrm>
            <a:off x="6789739" y="1570039"/>
            <a:ext cx="4915842" cy="163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“An ideal platform to meet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interesting people and to expand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valuable networks, and very 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professionally organized” </a:t>
            </a:r>
            <a:endParaRPr lang="nb-NO" sz="2500" i="1">
              <a:solidFill>
                <a:schemeClr val="bg1"/>
              </a:solidFill>
              <a:cs typeface="Geneva" charset="0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789739" y="3505200"/>
            <a:ext cx="1686065" cy="615545"/>
          </a:xfrm>
          <a:prstGeom prst="rect">
            <a:avLst/>
          </a:prstGeom>
          <a:noFill/>
        </p:spPr>
        <p:txBody>
          <a:bodyPr wrap="none" lIns="91430" tIns="45716" rIns="91430" bIns="45716">
            <a:spAutoFit/>
          </a:bodyPr>
          <a:lstStyle/>
          <a:p>
            <a:pPr>
              <a:defRPr/>
            </a:pPr>
            <a:r>
              <a:rPr lang="en-GB" sz="1700" b="1" i="1" dirty="0">
                <a:solidFill>
                  <a:schemeClr val="bg1">
                    <a:lumMod val="75000"/>
                  </a:schemeClr>
                </a:solidFill>
              </a:rPr>
              <a:t>Matthias Weis</a:t>
            </a:r>
          </a:p>
          <a:p>
            <a:pPr>
              <a:defRPr/>
            </a:pPr>
            <a:r>
              <a:rPr lang="en-GB" sz="1700" i="1" dirty="0" err="1">
                <a:solidFill>
                  <a:schemeClr val="bg1">
                    <a:lumMod val="75000"/>
                  </a:schemeClr>
                </a:solidFill>
              </a:rPr>
              <a:t>EnBW</a:t>
            </a:r>
            <a:endParaRPr lang="en-GB" sz="17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745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lassholder for bilde 2" descr="Nordic_Edge_2015DSC_4702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>
            <a:fillRect/>
          </a:stretch>
        </p:blipFill>
        <p:spPr/>
      </p:pic>
      <p:sp>
        <p:nvSpPr>
          <p:cNvPr id="22530" name="TekstSylinder 8"/>
          <p:cNvSpPr txBox="1">
            <a:spLocks noChangeArrowheads="1"/>
          </p:cNvSpPr>
          <p:nvPr/>
        </p:nvSpPr>
        <p:spPr bwMode="auto">
          <a:xfrm>
            <a:off x="8374063" y="2362201"/>
            <a:ext cx="184646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endParaRPr lang="nb-NO" sz="1800">
              <a:cs typeface="Geneva" charset="0"/>
            </a:endParaRPr>
          </a:p>
        </p:txBody>
      </p:sp>
      <p:sp>
        <p:nvSpPr>
          <p:cNvPr id="10" name="TekstSylinder 9"/>
          <p:cNvSpPr txBox="1">
            <a:spLocks noChangeArrowheads="1"/>
          </p:cNvSpPr>
          <p:nvPr/>
        </p:nvSpPr>
        <p:spPr bwMode="auto">
          <a:xfrm>
            <a:off x="1144588" y="1281113"/>
            <a:ext cx="5591952" cy="201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“Many congratulations on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Nordic Edge Expo. I can honestly say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it was one of the most interesting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and enjoyable conferences</a:t>
            </a:r>
          </a:p>
          <a:p>
            <a:pPr eaLnBrk="1" hangingPunct="1"/>
            <a:r>
              <a:rPr lang="en-GB" sz="2500" i="1">
                <a:solidFill>
                  <a:schemeClr val="bg1"/>
                </a:solidFill>
                <a:cs typeface="Geneva" charset="0"/>
              </a:rPr>
              <a:t>I have attended.” </a:t>
            </a:r>
            <a:endParaRPr lang="nb-NO" sz="2500" i="1">
              <a:solidFill>
                <a:schemeClr val="bg1"/>
              </a:solidFill>
              <a:cs typeface="Geneva" charset="0"/>
            </a:endParaRPr>
          </a:p>
        </p:txBody>
      </p:sp>
      <p:sp>
        <p:nvSpPr>
          <p:cNvPr id="11" name="TekstSylinder 10"/>
          <p:cNvSpPr txBox="1">
            <a:spLocks noChangeArrowheads="1"/>
          </p:cNvSpPr>
          <p:nvPr/>
        </p:nvSpPr>
        <p:spPr bwMode="auto">
          <a:xfrm>
            <a:off x="1144589" y="3576639"/>
            <a:ext cx="1993065" cy="61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0" tIns="45716" rIns="91430" bIns="4571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GB" sz="1700" b="1" i="1" dirty="0">
                <a:solidFill>
                  <a:srgbClr val="BFBFBF"/>
                </a:solidFill>
                <a:cs typeface="Geneva" charset="0"/>
              </a:rPr>
              <a:t>Helene Campbell</a:t>
            </a:r>
          </a:p>
          <a:p>
            <a:pPr eaLnBrk="1" hangingPunct="1"/>
            <a:r>
              <a:rPr lang="en-GB" sz="1700" i="1" dirty="0">
                <a:solidFill>
                  <a:srgbClr val="BFBFBF"/>
                </a:solidFill>
                <a:cs typeface="Geneva" charset="0"/>
              </a:rPr>
              <a:t>EU Ambassador</a:t>
            </a:r>
          </a:p>
        </p:txBody>
      </p:sp>
    </p:spTree>
    <p:extLst>
      <p:ext uri="{BB962C8B-B14F-4D97-AF65-F5344CB8AC3E}">
        <p14:creationId xmlns:p14="http://schemas.microsoft.com/office/powerpoint/2010/main" val="5581934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lassholder for bilde 5" descr="Nordic_Edge_DSC_3496.jp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58" b="33458"/>
          <a:stretch>
            <a:fillRect/>
          </a:stretch>
        </p:blipFill>
        <p:spPr>
          <a:xfrm>
            <a:off x="768350" y="576263"/>
            <a:ext cx="5734050" cy="2849562"/>
          </a:xfrm>
        </p:spPr>
      </p:pic>
      <p:sp>
        <p:nvSpPr>
          <p:cNvPr id="17410" name="Tittel 2"/>
          <p:cNvSpPr>
            <a:spLocks noGrp="1"/>
          </p:cNvSpPr>
          <p:nvPr>
            <p:ph type="title"/>
          </p:nvPr>
        </p:nvSpPr>
        <p:spPr>
          <a:xfrm>
            <a:off x="6859588" y="576264"/>
            <a:ext cx="5383212" cy="960437"/>
          </a:xfrm>
        </p:spPr>
        <p:txBody>
          <a:bodyPr/>
          <a:lstStyle/>
          <a:p>
            <a:pPr eaLnBrk="1" hangingPunct="1"/>
            <a:r>
              <a:rPr lang="nb-NO">
                <a:latin typeface="Arial" charset="0"/>
                <a:ea typeface="MS PGothic" charset="0"/>
                <a:cs typeface="Geneva" charset="0"/>
              </a:rPr>
              <a:t>Goals and ambitions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idx="13"/>
          </p:nvPr>
        </p:nvSpPr>
        <p:spPr>
          <a:xfrm>
            <a:off x="6859589" y="1738313"/>
            <a:ext cx="5546674" cy="4656137"/>
          </a:xfrm>
        </p:spPr>
        <p:txBody>
          <a:bodyPr/>
          <a:lstStyle/>
          <a:p>
            <a:pPr marL="253972" indent="-253972" eaLnBrk="1" hangingPunct="1"/>
            <a:r>
              <a:rPr lang="en-GB" dirty="0">
                <a:latin typeface="Arial" charset="0"/>
                <a:ea typeface="MS PGothic" charset="0"/>
                <a:cs typeface="Geneva" charset="0"/>
              </a:rPr>
              <a:t>Nordic Edge Expo shall be the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indispensable annual </a:t>
            </a:r>
            <a:r>
              <a:rPr lang="en-GB" b="1" dirty="0" smtClean="0">
                <a:latin typeface="Arial" charset="0"/>
                <a:ea typeface="MS PGothic" charset="0"/>
                <a:cs typeface="Geneva" charset="0"/>
              </a:rPr>
              <a:t>conference and exhibition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on smart technologies in Northern Europe.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The conference will gather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a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world-class collection of </a:t>
            </a:r>
            <a:r>
              <a:rPr lang="en-GB" b="1" dirty="0" smtClean="0">
                <a:latin typeface="Arial" charset="0"/>
                <a:ea typeface="MS PGothic" charset="0"/>
                <a:cs typeface="Geneva" charset="0"/>
              </a:rPr>
              <a:t>speakers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from smart cities, change-making companies, start-ups, forward-thinking universities, dynamic organisations and the public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sector.</a:t>
            </a:r>
          </a:p>
          <a:p>
            <a:pPr marL="253972" indent="-253972"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The exhibition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will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showcase innovative smart </a:t>
            </a:r>
            <a:r>
              <a:rPr lang="en-GB" b="1" dirty="0" smtClean="0">
                <a:latin typeface="Arial" charset="0"/>
                <a:ea typeface="MS PGothic" charset="0"/>
                <a:cs typeface="Geneva" charset="0"/>
              </a:rPr>
              <a:t>solutions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 for the public sector as well as for the private sector.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</p:txBody>
      </p:sp>
      <p:pic>
        <p:nvPicPr>
          <p:cNvPr id="17412" name="Plassholder for bilde 6" descr="Nordic_Edge_DSC_3665.jpg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" t="15999" r="5972" b="15999"/>
          <a:stretch>
            <a:fillRect/>
          </a:stretch>
        </p:blipFill>
        <p:spPr>
          <a:xfrm>
            <a:off x="766763" y="3424239"/>
            <a:ext cx="5734050" cy="2847975"/>
          </a:xfrm>
        </p:spPr>
      </p:pic>
    </p:spTree>
    <p:extLst>
      <p:ext uri="{BB962C8B-B14F-4D97-AF65-F5344CB8AC3E}">
        <p14:creationId xmlns:p14="http://schemas.microsoft.com/office/powerpoint/2010/main" val="13696539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lassholder for bilde 9" descr="Nordic_Edge_DSC_3551.jpg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23605" r="12219" b="13513"/>
          <a:stretch>
            <a:fillRect/>
          </a:stretch>
        </p:blipFill>
        <p:spPr>
          <a:xfrm>
            <a:off x="768350" y="576262"/>
            <a:ext cx="5734050" cy="2855913"/>
          </a:xfrm>
        </p:spPr>
      </p:pic>
      <p:sp>
        <p:nvSpPr>
          <p:cNvPr id="18434" name="Tittel 4"/>
          <p:cNvSpPr>
            <a:spLocks noGrp="1"/>
          </p:cNvSpPr>
          <p:nvPr>
            <p:ph type="title"/>
          </p:nvPr>
        </p:nvSpPr>
        <p:spPr>
          <a:xfrm>
            <a:off x="6859588" y="576264"/>
            <a:ext cx="5383212" cy="960437"/>
          </a:xfrm>
        </p:spPr>
        <p:txBody>
          <a:bodyPr/>
          <a:lstStyle/>
          <a:p>
            <a:pPr eaLnBrk="1" hangingPunct="1"/>
            <a:r>
              <a:rPr lang="nb-NO">
                <a:latin typeface="Arial" charset="0"/>
                <a:ea typeface="MS PGothic" charset="0"/>
                <a:cs typeface="Geneva" charset="0"/>
              </a:rPr>
              <a:t>Goals and ambitions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idx="13"/>
          </p:nvPr>
        </p:nvSpPr>
        <p:spPr>
          <a:xfrm>
            <a:off x="6861176" y="1928814"/>
            <a:ext cx="5401072" cy="4656137"/>
          </a:xfrm>
        </p:spPr>
        <p:txBody>
          <a:bodyPr/>
          <a:lstStyle/>
          <a:p>
            <a:pPr marL="253972" indent="-253972"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Bridging </a:t>
            </a:r>
            <a:r>
              <a:rPr lang="en-GB" b="1" dirty="0" smtClean="0">
                <a:latin typeface="Arial" charset="0"/>
                <a:ea typeface="MS PGothic" charset="0"/>
                <a:cs typeface="Geneva" charset="0"/>
              </a:rPr>
              <a:t>cities and municipalities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with smart technology providers.</a:t>
            </a:r>
          </a:p>
          <a:p>
            <a:pPr marL="253972" indent="-253972"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We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shall be a catalyst for growth by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matching </a:t>
            </a:r>
            <a:r>
              <a:rPr lang="en-GB" b="1" dirty="0" smtClean="0">
                <a:latin typeface="Arial" charset="0"/>
                <a:ea typeface="MS PGothic" charset="0"/>
                <a:cs typeface="Geneva" charset="0"/>
              </a:rPr>
              <a:t>start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-ups with investors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and potential industrial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partners.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/>
            <a:r>
              <a:rPr lang="en-GB" dirty="0">
                <a:latin typeface="Arial" charset="0"/>
                <a:ea typeface="MS PGothic" charset="0"/>
                <a:cs typeface="Geneva" charset="0"/>
              </a:rPr>
              <a:t>We will apply a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human-</a:t>
            </a:r>
            <a:r>
              <a:rPr lang="en-GB" b="1" dirty="0" err="1">
                <a:latin typeface="Arial" charset="0"/>
                <a:ea typeface="MS PGothic" charset="0"/>
                <a:cs typeface="Geneva" charset="0"/>
              </a:rPr>
              <a:t>centered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 approach 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in everything we do, focusing on how we can improve people’s quality of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life.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/>
            <a:r>
              <a:rPr lang="en-GB" dirty="0">
                <a:latin typeface="Arial" charset="0"/>
                <a:ea typeface="MS PGothic" charset="0"/>
                <a:cs typeface="Geneva" charset="0"/>
              </a:rPr>
              <a:t>Nordic Edge shall be known for being </a:t>
            </a:r>
            <a:r>
              <a:rPr lang="en-GB" b="1" dirty="0">
                <a:latin typeface="Arial" charset="0"/>
                <a:ea typeface="MS PGothic" charset="0"/>
                <a:cs typeface="Geneva" charset="0"/>
              </a:rPr>
              <a:t>visionary, energetic, caring and open</a:t>
            </a:r>
            <a:r>
              <a:rPr lang="en-GB" dirty="0">
                <a:latin typeface="Arial" charset="0"/>
                <a:ea typeface="MS PGothic" charset="0"/>
                <a:cs typeface="Geneva" charset="0"/>
              </a:rPr>
              <a:t> – always on the edge of the </a:t>
            </a:r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future.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/>
            <a:endParaRPr lang="nb-NO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/>
            <a:endParaRPr lang="nb-NO" dirty="0">
              <a:latin typeface="Arial" charset="0"/>
              <a:ea typeface="MS PGothic" charset="0"/>
              <a:cs typeface="Geneva" charset="0"/>
            </a:endParaRPr>
          </a:p>
        </p:txBody>
      </p:sp>
      <p:pic>
        <p:nvPicPr>
          <p:cNvPr id="18436" name="Plassholder for bilde 10" descr="Nordic_Edge_DSC_3611.jpg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4" t="16786" r="34685" b="5887"/>
          <a:stretch>
            <a:fillRect/>
          </a:stretch>
        </p:blipFill>
        <p:spPr>
          <a:xfrm>
            <a:off x="766763" y="3424239"/>
            <a:ext cx="2870200" cy="2847975"/>
          </a:xfrm>
        </p:spPr>
      </p:pic>
      <p:pic>
        <p:nvPicPr>
          <p:cNvPr id="18437" name="Plassholder for bilde 11" descr="Nordic_Edge_DSC_3809.jpg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1" t="6844" r="19821" b="6844"/>
          <a:stretch>
            <a:fillRect/>
          </a:stretch>
        </p:blipFill>
        <p:spPr>
          <a:xfrm>
            <a:off x="3632201" y="3424239"/>
            <a:ext cx="2868613" cy="2847975"/>
          </a:xfrm>
        </p:spPr>
      </p:pic>
    </p:spTree>
    <p:extLst>
      <p:ext uri="{BB962C8B-B14F-4D97-AF65-F5344CB8AC3E}">
        <p14:creationId xmlns:p14="http://schemas.microsoft.com/office/powerpoint/2010/main" val="3148348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tel 11"/>
          <p:cNvSpPr>
            <a:spLocks noGrp="1"/>
          </p:cNvSpPr>
          <p:nvPr>
            <p:ph type="title"/>
          </p:nvPr>
        </p:nvSpPr>
        <p:spPr>
          <a:xfrm>
            <a:off x="6951043" y="344489"/>
            <a:ext cx="5383212" cy="960437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  <a:ea typeface="MS PGothic" charset="0"/>
                <a:cs typeface="Geneva" charset="0"/>
              </a:rPr>
              <a:t>Main themes 2016</a:t>
            </a:r>
            <a:endParaRPr lang="en-GB" dirty="0">
              <a:latin typeface="Arial" charset="0"/>
              <a:ea typeface="MS PGothic" charset="0"/>
              <a:cs typeface="Geneva" charset="0"/>
            </a:endParaRPr>
          </a:p>
        </p:txBody>
      </p:sp>
      <p:sp>
        <p:nvSpPr>
          <p:cNvPr id="33794" name="Plassholder for innhold 3"/>
          <p:cNvSpPr>
            <a:spLocks noGrp="1"/>
          </p:cNvSpPr>
          <p:nvPr>
            <p:ph idx="13"/>
          </p:nvPr>
        </p:nvSpPr>
        <p:spPr>
          <a:xfrm>
            <a:off x="7029400" y="1353344"/>
            <a:ext cx="5376863" cy="4997450"/>
          </a:xfrm>
        </p:spPr>
        <p:txBody>
          <a:bodyPr/>
          <a:lstStyle/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Smart City Case Studies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Smart City Management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Smart Infrastructure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Smart Care Solutions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Open data / Big Data / </a:t>
            </a:r>
            <a:r>
              <a:rPr lang="en-GB" sz="1800" dirty="0" err="1">
                <a:latin typeface="Arial" charset="0"/>
                <a:ea typeface="MS PGothic" charset="0"/>
                <a:cs typeface="Geneva" charset="0"/>
              </a:rPr>
              <a:t>IoT</a:t>
            </a: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 / </a:t>
            </a:r>
            <a:r>
              <a:rPr lang="en-GB" sz="1800" dirty="0" err="1">
                <a:latin typeface="Arial" charset="0"/>
                <a:ea typeface="MS PGothic" charset="0"/>
                <a:cs typeface="Geneva" charset="0"/>
              </a:rPr>
              <a:t>IoE</a:t>
            </a:r>
            <a:endParaRPr lang="en-GB" sz="1800" dirty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Green Urban Energy </a:t>
            </a:r>
            <a:endParaRPr lang="en-GB" sz="1800" dirty="0" smtClean="0">
              <a:latin typeface="Arial" charset="0"/>
              <a:ea typeface="MS PGothic" charset="0"/>
              <a:cs typeface="Geneva" charset="0"/>
            </a:endParaRP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 smtClean="0">
                <a:latin typeface="Arial" charset="0"/>
                <a:ea typeface="MS PGothic" charset="0"/>
                <a:cs typeface="Geneva" charset="0"/>
              </a:rPr>
              <a:t>Intelligent </a:t>
            </a: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Transport Solutions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Smart Homes and Buildings</a:t>
            </a:r>
          </a:p>
          <a:p>
            <a:pPr marL="253972" indent="-253972" eaLnBrk="1" hangingPunct="1">
              <a:lnSpc>
                <a:spcPct val="120000"/>
              </a:lnSpc>
            </a:pPr>
            <a:r>
              <a:rPr lang="en-GB" sz="1800" dirty="0">
                <a:latin typeface="Arial" charset="0"/>
                <a:ea typeface="MS PGothic" charset="0"/>
                <a:cs typeface="Geneva" charset="0"/>
              </a:rPr>
              <a:t>Public/Private Partnerships</a:t>
            </a:r>
          </a:p>
        </p:txBody>
      </p:sp>
      <p:pic>
        <p:nvPicPr>
          <p:cNvPr id="33795" name="Plassholder for bilde 12" descr="Nordic_Edge_2015DSC_4891.jpg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" t="14063" r="11240" b="31030"/>
          <a:stretch>
            <a:fillRect/>
          </a:stretch>
        </p:blipFill>
        <p:spPr>
          <a:xfrm>
            <a:off x="3632201" y="3424239"/>
            <a:ext cx="2868613" cy="2847975"/>
          </a:xfrm>
        </p:spPr>
      </p:pic>
      <p:pic>
        <p:nvPicPr>
          <p:cNvPr id="33796" name="Plassholder for bilde 13" descr="Nordic_Edge_DSC_3461.jpg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" t="29005" r="4359" b="3877"/>
          <a:stretch>
            <a:fillRect/>
          </a:stretch>
        </p:blipFill>
        <p:spPr>
          <a:xfrm>
            <a:off x="768350" y="576263"/>
            <a:ext cx="5732463" cy="2849562"/>
          </a:xfrm>
        </p:spPr>
      </p:pic>
      <p:pic>
        <p:nvPicPr>
          <p:cNvPr id="33797" name="Plassholder for bilde 16" descr="Nordic_Edge_2015DSC_4524.jpg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1" r="16461"/>
          <a:stretch>
            <a:fillRect/>
          </a:stretch>
        </p:blipFill>
        <p:spPr>
          <a:xfrm>
            <a:off x="766763" y="3424239"/>
            <a:ext cx="2870200" cy="284797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se_43">
  <a:themeElements>
    <a:clrScheme name="Lyse2014">
      <a:dk1>
        <a:sysClr val="windowText" lastClr="000000"/>
      </a:dk1>
      <a:lt1>
        <a:sysClr val="window" lastClr="FFFFFF"/>
      </a:lt1>
      <a:dk2>
        <a:srgbClr val="B1B4B6"/>
      </a:dk2>
      <a:lt2>
        <a:srgbClr val="F0EAE9"/>
      </a:lt2>
      <a:accent1>
        <a:srgbClr val="5DAA24"/>
      </a:accent1>
      <a:accent2>
        <a:srgbClr val="063724"/>
      </a:accent2>
      <a:accent3>
        <a:srgbClr val="14A0D3"/>
      </a:accent3>
      <a:accent4>
        <a:srgbClr val="E8670B"/>
      </a:accent4>
      <a:accent5>
        <a:srgbClr val="BD0014"/>
      </a:accent5>
      <a:accent6>
        <a:srgbClr val="BBCE24"/>
      </a:accent6>
      <a:hlink>
        <a:srgbClr val="14A0D3"/>
      </a:hlink>
      <a:folHlink>
        <a:srgbClr val="AB1575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Lyse_43.potx</Template>
  <TotalTime>18752</TotalTime>
  <Words>354</Words>
  <Application>Microsoft Office PowerPoint</Application>
  <PresentationFormat>Egendefinert</PresentationFormat>
  <Paragraphs>57</Paragraphs>
  <Slides>12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9" baseType="lpstr">
      <vt:lpstr>ＭＳ Ｐゴシック</vt:lpstr>
      <vt:lpstr>ＭＳ Ｐゴシック</vt:lpstr>
      <vt:lpstr>Arial</vt:lpstr>
      <vt:lpstr>Arial Black</vt:lpstr>
      <vt:lpstr>Calibri</vt:lpstr>
      <vt:lpstr>Geneva</vt:lpstr>
      <vt:lpstr>Lyse_43</vt:lpstr>
      <vt:lpstr>Smarter Cities &amp; Communities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Goals and ambitions</vt:lpstr>
      <vt:lpstr>Goals and ambitions</vt:lpstr>
      <vt:lpstr>Main themes 2016</vt:lpstr>
      <vt:lpstr>The organisers behind Nordic Edge Expo</vt:lpstr>
      <vt:lpstr>Our supporters and partners</vt:lpstr>
      <vt:lpstr>PowerPoint-presentasjon</vt:lpstr>
    </vt:vector>
  </TitlesOfParts>
  <Company>Lyse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Log, Kari</dc:creator>
  <dc:description>Dev by addpoint.no</dc:description>
  <cp:lastModifiedBy>Geir Ullenes</cp:lastModifiedBy>
  <cp:revision>418</cp:revision>
  <cp:lastPrinted>2013-11-18T12:23:57Z</cp:lastPrinted>
  <dcterms:created xsi:type="dcterms:W3CDTF">2009-10-08T06:47:47Z</dcterms:created>
  <dcterms:modified xsi:type="dcterms:W3CDTF">2016-02-18T13:25:39Z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v by">
    <vt:lpwstr>addpoint.no</vt:lpwstr>
  </property>
  <property fmtid="{D5CDD505-2E9C-101B-9397-08002B2CF9AE}" pid="3" name="DocRefVisible">
    <vt:bool>true</vt:bool>
  </property>
  <property fmtid="{D5CDD505-2E9C-101B-9397-08002B2CF9AE}" pid="4" name="FooterNum">
    <vt:bool>false</vt:bool>
  </property>
</Properties>
</file>